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72" r:id="rId4"/>
    <p:sldMasterId id="2147483648" r:id="rId5"/>
  </p:sldMasterIdLst>
  <p:notesMasterIdLst>
    <p:notesMasterId r:id="rId34"/>
  </p:notesMasterIdLst>
  <p:handoutMasterIdLst>
    <p:handoutMasterId r:id="rId35"/>
  </p:handoutMasterIdLst>
  <p:sldIdLst>
    <p:sldId id="568" r:id="rId6"/>
    <p:sldId id="671" r:id="rId7"/>
    <p:sldId id="577" r:id="rId8"/>
    <p:sldId id="667" r:id="rId9"/>
    <p:sldId id="579" r:id="rId10"/>
    <p:sldId id="580" r:id="rId11"/>
    <p:sldId id="583" r:id="rId12"/>
    <p:sldId id="581" r:id="rId13"/>
    <p:sldId id="666" r:id="rId14"/>
    <p:sldId id="640" r:id="rId15"/>
    <p:sldId id="641" r:id="rId16"/>
    <p:sldId id="642" r:id="rId17"/>
    <p:sldId id="661" r:id="rId18"/>
    <p:sldId id="643" r:id="rId19"/>
    <p:sldId id="631" r:id="rId20"/>
    <p:sldId id="659" r:id="rId21"/>
    <p:sldId id="658" r:id="rId22"/>
    <p:sldId id="558" r:id="rId23"/>
    <p:sldId id="656" r:id="rId24"/>
    <p:sldId id="652" r:id="rId25"/>
    <p:sldId id="653" r:id="rId26"/>
    <p:sldId id="657" r:id="rId27"/>
    <p:sldId id="662" r:id="rId28"/>
    <p:sldId id="664" r:id="rId29"/>
    <p:sldId id="665" r:id="rId30"/>
    <p:sldId id="668" r:id="rId31"/>
    <p:sldId id="669" r:id="rId32"/>
    <p:sldId id="670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6" autoAdjust="0"/>
    <p:restoredTop sz="86906" autoAdjust="0"/>
  </p:normalViewPr>
  <p:slideViewPr>
    <p:cSldViewPr>
      <p:cViewPr>
        <p:scale>
          <a:sx n="100" d="100"/>
          <a:sy n="100" d="100"/>
        </p:scale>
        <p:origin x="-10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smtClean="0"/>
              <a:t>10/29/2012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506F7A0-1F89-4323-A9DB-187340873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291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smtClean="0"/>
              <a:t>10/29/2012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A024952-D538-422B-B336-A941D0FBCC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3299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7C7748-E584-4958-AA99-E694A3A0F72D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7C7748-E584-4958-AA99-E694A3A0F72D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7C7748-E584-4958-AA99-E694A3A0F72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57912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2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57912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4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57912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2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86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447" y="152400"/>
            <a:ext cx="5791200" cy="381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6106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0D0BF4-336A-40A9-8EA9-1408D3CA8ECF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57912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57912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57912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34075"/>
            <a:ext cx="9144000" cy="9239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5448"/>
            <a:ext cx="2275531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0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239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34075"/>
            <a:ext cx="9144000" cy="9239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6106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0D0BF4-336A-40A9-8EA9-1408D3CA8ECF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5448"/>
            <a:ext cx="2275531" cy="6675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8" r:id="rId2"/>
    <p:sldLayoutId id="2147483751" r:id="rId3"/>
    <p:sldLayoutId id="2147483752" r:id="rId4"/>
    <p:sldLayoutId id="2147483759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Bustos@WeaverLLP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-ensis" TargetMode="External"/><Relationship Id="rId2" Type="http://schemas.openxmlformats.org/officeDocument/2006/relationships/hyperlink" Target="http://dictionary.reference.com/browse/foru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allasacfe.org/Student_Center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llasacfe.org/Student_Center/" TargetMode="External"/><Relationship Id="rId2" Type="http://schemas.openxmlformats.org/officeDocument/2006/relationships/hyperlink" Target="mailto:Miker@plano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Bustos@WeaverLLP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524000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Forensic Accountants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04800" y="37973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tx1"/>
                </a:solidFill>
              </a:rPr>
              <a:t>Paul Bustos, CFE, CRMA</a:t>
            </a:r>
            <a:endParaRPr lang="en-US" sz="28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Manager, Forensic &amp; Litigation Services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Tele:       972-448-9251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E-mail:  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Paul.Bustos@Weaver.com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1371600" algn="l"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3437"/>
            <a:ext cx="8305800" cy="485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16263" y="266700"/>
            <a:ext cx="49530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pitchFamily="34" charset="0"/>
                <a:ea typeface="+mn-ea"/>
                <a:cs typeface="Arial" pitchFamily="34" charset="0"/>
              </a:rPr>
              <a:t>Forensic Accountant</a:t>
            </a:r>
            <a:endParaRPr lang="en-US" sz="36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381000"/>
          </a:xfrm>
        </p:spPr>
        <p:txBody>
          <a:bodyPr/>
          <a:lstStyle/>
          <a:p>
            <a:r>
              <a:rPr lang="en-US" altLang="en-US" dirty="0" smtClean="0"/>
              <a:t>Accountancy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en-US" b="1" dirty="0" smtClean="0"/>
              <a:t>Accountancy</a:t>
            </a:r>
            <a:r>
              <a:rPr lang="en-US" altLang="en-US" dirty="0" smtClean="0"/>
              <a:t> is the process of communicating financial information about a business entity to users such as shareholders and managers.</a:t>
            </a:r>
          </a:p>
          <a:p>
            <a:endParaRPr lang="en-US" altLang="en-US" dirty="0" smtClean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143000" y="6477000"/>
            <a:ext cx="62309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900"/>
              <a:t>Elliot, Barry &amp; Elliot, Jamie: </a:t>
            </a:r>
            <a:r>
              <a:rPr lang="en-US" altLang="en-US" sz="900" i="1"/>
              <a:t>Financial accounting and reporting</a:t>
            </a:r>
            <a:r>
              <a:rPr lang="en-US" altLang="en-US" sz="900"/>
              <a:t>, Prentice Hall, London 2004, ISBN 0-273-70364-1, p. 3,</a:t>
            </a:r>
          </a:p>
        </p:txBody>
      </p:sp>
      <p:pic>
        <p:nvPicPr>
          <p:cNvPr id="2051" name="Picture 3" descr="C:\Users\abustos\AppData\Local\Microsoft\Windows\Temporary Internet Files\Content.IE5\0Z9M9U8A\MC9002974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2889111" cy="263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381000"/>
          </a:xfrm>
        </p:spPr>
        <p:txBody>
          <a:bodyPr/>
          <a:lstStyle/>
          <a:p>
            <a:r>
              <a:rPr lang="en-US" altLang="en-US" dirty="0" smtClean="0"/>
              <a:t>Forensics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257800" cy="3810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i="1" dirty="0" smtClean="0"/>
              <a:t>Origin: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1650–60; &lt; Latin </a:t>
            </a:r>
            <a:r>
              <a:rPr lang="en-US" sz="2800" i="1" dirty="0" smtClean="0"/>
              <a:t>forēns </a:t>
            </a:r>
            <a:r>
              <a:rPr lang="en-US" sz="2800" dirty="0" smtClean="0"/>
              <a:t>( </a:t>
            </a:r>
            <a:r>
              <a:rPr lang="en-US" sz="2800" i="1" dirty="0" smtClean="0"/>
              <a:t>is </a:t>
            </a:r>
            <a:r>
              <a:rPr lang="en-US" sz="2800" dirty="0" smtClean="0"/>
              <a:t>) of, belonging to the forum, public (see </a:t>
            </a:r>
            <a:r>
              <a:rPr lang="en-US" sz="2800" dirty="0" smtClean="0">
                <a:hlinkClick r:id="rId2"/>
              </a:rPr>
              <a:t>forum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3"/>
              </a:rPr>
              <a:t>-</a:t>
            </a:r>
            <a:r>
              <a:rPr lang="en-US" sz="2800" dirty="0" err="1" smtClean="0">
                <a:hlinkClick r:id="rId3"/>
              </a:rPr>
              <a:t>ensis</a:t>
            </a:r>
            <a:r>
              <a:rPr lang="en-US" sz="2800" dirty="0" smtClean="0"/>
              <a:t>) + </a:t>
            </a:r>
            <a:r>
              <a:rPr lang="en-US" sz="2800" cap="small" dirty="0" smtClean="0"/>
              <a:t>ic </a:t>
            </a: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68926"/>
            <a:ext cx="3429000" cy="416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381000"/>
          </a:xfrm>
        </p:spPr>
        <p:txBody>
          <a:bodyPr/>
          <a:lstStyle/>
          <a:p>
            <a:r>
              <a:rPr lang="en-US" altLang="en-US" dirty="0" smtClean="0"/>
              <a:t>Types of Services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726001"/>
            <a:ext cx="3848100" cy="37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624" y="1143000"/>
            <a:ext cx="56673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</a:t>
            </a:r>
            <a:r>
              <a:rPr lang="en-US" sz="2000" b="1" dirty="0" smtClean="0"/>
              <a:t>itigation </a:t>
            </a:r>
            <a:r>
              <a:rPr lang="en-US" sz="2000" b="1" dirty="0"/>
              <a:t>and dispute </a:t>
            </a:r>
            <a:r>
              <a:rPr lang="en-US" sz="2000" b="1" dirty="0" smtClean="0"/>
              <a:t>support services: 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Helping </a:t>
            </a:r>
            <a:r>
              <a:rPr lang="en-US" sz="2000" dirty="0"/>
              <a:t>counsel </a:t>
            </a:r>
            <a:r>
              <a:rPr lang="en-US" sz="2000" u="sng" dirty="0"/>
              <a:t>evaluate</a:t>
            </a:r>
            <a:r>
              <a:rPr lang="en-US" sz="2000" dirty="0"/>
              <a:t> financial claims or defenses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Providing </a:t>
            </a:r>
            <a:r>
              <a:rPr lang="en-US" sz="2000" dirty="0"/>
              <a:t>clear and concise </a:t>
            </a:r>
            <a:r>
              <a:rPr lang="en-US" sz="2000" u="sng" dirty="0"/>
              <a:t>testimony</a:t>
            </a:r>
            <a:r>
              <a:rPr lang="en-US" sz="2000" dirty="0"/>
              <a:t> and evidentiary </a:t>
            </a:r>
            <a:r>
              <a:rPr lang="en-US" sz="2000" u="sng" dirty="0"/>
              <a:t>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Preparing </a:t>
            </a:r>
            <a:r>
              <a:rPr lang="en-US" sz="2000" dirty="0"/>
              <a:t>comprehensive damage </a:t>
            </a:r>
            <a:r>
              <a:rPr lang="en-US" sz="2000" u="sng" dirty="0"/>
              <a:t>calculations</a:t>
            </a:r>
            <a:r>
              <a:rPr lang="en-US" sz="2000" dirty="0"/>
              <a:t> for breach of contract or other cases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Performing </a:t>
            </a:r>
            <a:r>
              <a:rPr lang="en-US" sz="2000" dirty="0"/>
              <a:t>complex </a:t>
            </a:r>
            <a:r>
              <a:rPr lang="en-US" sz="2000" u="sng" dirty="0"/>
              <a:t>tracings</a:t>
            </a:r>
            <a:r>
              <a:rPr lang="en-US" sz="2000" dirty="0"/>
              <a:t> in </a:t>
            </a:r>
            <a:r>
              <a:rPr lang="en-US" sz="2000" dirty="0" smtClean="0"/>
              <a:t>civil </a:t>
            </a:r>
            <a:r>
              <a:rPr lang="en-US" sz="2000" dirty="0"/>
              <a:t>matters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182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381000"/>
          </a:xfrm>
        </p:spPr>
        <p:txBody>
          <a:bodyPr/>
          <a:lstStyle/>
          <a:p>
            <a:r>
              <a:rPr lang="en-US" altLang="en-US" dirty="0" smtClean="0"/>
              <a:t>Types of Services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726001"/>
            <a:ext cx="3848100" cy="37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624" y="1143000"/>
            <a:ext cx="56673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Our investigations services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Investigating </a:t>
            </a:r>
            <a:r>
              <a:rPr lang="en-US" sz="2000" u="sng" dirty="0"/>
              <a:t>allegations</a:t>
            </a:r>
            <a:r>
              <a:rPr lang="en-US" sz="2000" dirty="0"/>
              <a:t> of fraud, misconduct or noncompliance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Analyzing </a:t>
            </a:r>
            <a:r>
              <a:rPr lang="en-US" sz="2000" u="sng" dirty="0"/>
              <a:t>complex</a:t>
            </a:r>
            <a:r>
              <a:rPr lang="en-US" sz="2000" dirty="0"/>
              <a:t> financial transactions and relationships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Conducting </a:t>
            </a:r>
            <a:r>
              <a:rPr lang="en-US" sz="2000" dirty="0"/>
              <a:t>computer-assisted analysis of </a:t>
            </a:r>
            <a:r>
              <a:rPr lang="en-US" sz="2000" u="sng" dirty="0"/>
              <a:t>voluminous</a:t>
            </a:r>
            <a:r>
              <a:rPr lang="en-US" sz="2000" dirty="0"/>
              <a:t>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u="sng" dirty="0" smtClean="0"/>
              <a:t>Independen</a:t>
            </a:r>
            <a:r>
              <a:rPr lang="en-US" sz="2000" dirty="0" smtClean="0"/>
              <a:t>t </a:t>
            </a:r>
            <a:r>
              <a:rPr lang="en-US" sz="2000" dirty="0"/>
              <a:t>response to whistleblower allegations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Board </a:t>
            </a:r>
            <a:r>
              <a:rPr lang="en-US" sz="2000" dirty="0"/>
              <a:t>and audit committee </a:t>
            </a:r>
            <a:r>
              <a:rPr lang="en-US" sz="2000" u="sng" dirty="0"/>
              <a:t>concerns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272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305800" cy="3810000"/>
          </a:xfrm>
          <a:prstGeom prst="rect">
            <a:avLst/>
          </a:prstGeom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685800"/>
          </a:xfrm>
        </p:spPr>
        <p:txBody>
          <a:bodyPr/>
          <a:lstStyle/>
          <a:p>
            <a:r>
              <a:rPr lang="en-US" dirty="0" smtClean="0"/>
              <a:t>Investigatory Process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97205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Investigator is trying to find proof that allegation </a:t>
            </a:r>
            <a:r>
              <a:rPr lang="en-US" sz="2000" u="sng" dirty="0" smtClean="0">
                <a:solidFill>
                  <a:prstClr val="black"/>
                </a:solidFill>
              </a:rPr>
              <a:t>did</a:t>
            </a:r>
            <a:r>
              <a:rPr lang="en-US" sz="2000" dirty="0" smtClean="0">
                <a:solidFill>
                  <a:prstClr val="black"/>
                </a:solidFill>
              </a:rPr>
              <a:t> occur or proof that it </a:t>
            </a:r>
            <a:r>
              <a:rPr lang="en-US" sz="2000" u="sng" dirty="0" smtClean="0">
                <a:solidFill>
                  <a:prstClr val="black"/>
                </a:solidFill>
              </a:rPr>
              <a:t>did not</a:t>
            </a:r>
            <a:r>
              <a:rPr lang="en-US" sz="2000" dirty="0" smtClean="0">
                <a:solidFill>
                  <a:prstClr val="black"/>
                </a:solidFill>
              </a:rPr>
              <a:t> occur. 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Desired Education:</a:t>
            </a:r>
            <a:endParaRPr lang="en-US" sz="2000" b="1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Bachelor’s </a:t>
            </a:r>
            <a:r>
              <a:rPr lang="en-US" sz="2000" dirty="0"/>
              <a:t>degree in accounting or </a:t>
            </a:r>
            <a:r>
              <a:rPr lang="en-US" sz="2000" dirty="0" smtClean="0"/>
              <a:t>degree </a:t>
            </a:r>
            <a:r>
              <a:rPr lang="en-US" sz="2000" dirty="0"/>
              <a:t>with 24 semester hours in accounting (six out of 24 hours can be in business law)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Applicable </a:t>
            </a:r>
            <a:r>
              <a:rPr lang="en-US" sz="2000" b="1" dirty="0"/>
              <a:t>Certifications: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Certified </a:t>
            </a:r>
            <a:r>
              <a:rPr lang="en-US" sz="2000" dirty="0"/>
              <a:t>Public Accountant (CPA)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Certified </a:t>
            </a:r>
            <a:r>
              <a:rPr lang="en-US" sz="2000" dirty="0"/>
              <a:t>Financial Forensics (CFF-AICPA)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Certified </a:t>
            </a:r>
            <a:r>
              <a:rPr lang="en-US" sz="2000" dirty="0"/>
              <a:t>Fraud Examiner (CFE)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Certified </a:t>
            </a:r>
            <a:r>
              <a:rPr lang="en-US" sz="2000" dirty="0"/>
              <a:t>Internal Auditor (CIA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Relevant </a:t>
            </a:r>
            <a:r>
              <a:rPr lang="en-US" sz="2000" b="1" dirty="0"/>
              <a:t>Work Experience: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Forensic </a:t>
            </a:r>
            <a:r>
              <a:rPr lang="en-US" sz="2000" dirty="0"/>
              <a:t>accounting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Public accounting-audit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Government </a:t>
            </a:r>
            <a:r>
              <a:rPr lang="en-US" sz="2000" dirty="0"/>
              <a:t>accounting	</a:t>
            </a: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66725" y="6206133"/>
            <a:ext cx="807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http://www.fbi.gov/news/stories/2012/march/forensic-accountants_030912/forensic-accountants_030912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685800"/>
          </a:xfrm>
        </p:spPr>
        <p:txBody>
          <a:bodyPr/>
          <a:lstStyle/>
          <a:p>
            <a:r>
              <a:rPr lang="en-US" dirty="0" smtClean="0"/>
              <a:t>FBI Forensic Accountant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Special Investigations Unit (SIU) </a:t>
            </a:r>
            <a:r>
              <a:rPr lang="en-US" sz="2000" dirty="0"/>
              <a:t>consists of experienced professional investigators including:</a:t>
            </a:r>
          </a:p>
          <a:p>
            <a:r>
              <a:rPr lang="en-US" sz="2000" dirty="0"/>
              <a:t>Certified Public Accountants</a:t>
            </a:r>
          </a:p>
          <a:p>
            <a:r>
              <a:rPr lang="en-US" sz="2000" dirty="0"/>
              <a:t>Certified Fraud Examiners </a:t>
            </a:r>
          </a:p>
          <a:p>
            <a:r>
              <a:rPr lang="en-US" sz="2000" dirty="0"/>
              <a:t>Certified Fraud Specialists</a:t>
            </a:r>
          </a:p>
          <a:p>
            <a:r>
              <a:rPr lang="en-US" sz="2000" dirty="0"/>
              <a:t>Certified Government Auditing Professionals </a:t>
            </a:r>
          </a:p>
          <a:p>
            <a:r>
              <a:rPr lang="en-US" sz="2000" dirty="0"/>
              <a:t>Certified Internal Auditors </a:t>
            </a:r>
          </a:p>
          <a:p>
            <a:r>
              <a:rPr lang="en-US" sz="2000" dirty="0"/>
              <a:t>Certified Forensic Computer Examiners </a:t>
            </a:r>
          </a:p>
          <a:p>
            <a:r>
              <a:rPr lang="en-US" sz="2000" dirty="0"/>
              <a:t>Certified Forensic Interviewers </a:t>
            </a:r>
          </a:p>
          <a:p>
            <a:r>
              <a:rPr lang="en-US" sz="2000" dirty="0"/>
              <a:t>Texas Commission on Law Enforcement Master Peace Officers </a:t>
            </a:r>
          </a:p>
          <a:p>
            <a:r>
              <a:rPr lang="en-US" sz="2000" dirty="0"/>
              <a:t>Investigative researchers </a:t>
            </a:r>
          </a:p>
          <a:p>
            <a:r>
              <a:rPr lang="en-US" sz="2000" dirty="0"/>
              <a:t>Paralegals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725" y="6206133"/>
            <a:ext cx="807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http://sao.fraud.state.tx.us/AboutUs.aspx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685800"/>
          </a:xfrm>
        </p:spPr>
        <p:txBody>
          <a:bodyPr/>
          <a:lstStyle/>
          <a:p>
            <a:r>
              <a:rPr lang="en-US" dirty="0" smtClean="0"/>
              <a:t>TX State Auditor’s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828800"/>
          </a:xfrm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chemeClr val="tx1"/>
                </a:solidFill>
              </a:rPr>
              <a:t>Local Cases in the News</a:t>
            </a:r>
            <a:endParaRPr lang="en-US" sz="6600" b="1" dirty="0" smtClean="0">
              <a:solidFill>
                <a:schemeClr val="tx1"/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162800" cy="2743200"/>
          </a:xfrm>
        </p:spPr>
        <p:txBody>
          <a:bodyPr/>
          <a:lstStyle/>
          <a:p>
            <a:pPr eaLnBrk="1" hangingPunct="1"/>
            <a:endParaRPr lang="en-US" sz="2800" smtClean="0">
              <a:solidFill>
                <a:schemeClr val="tx1"/>
              </a:solidFill>
            </a:endParaRPr>
          </a:p>
          <a:p>
            <a:pPr eaLnBrk="1" hangingPunct="1"/>
            <a:endParaRPr lang="en-US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10683152-FE04-45BB-B140-82E75CBAB90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1309873"/>
            <a:ext cx="2766060" cy="61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4834888" cy="49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685800"/>
          </a:xfrm>
        </p:spPr>
        <p:txBody>
          <a:bodyPr/>
          <a:lstStyle/>
          <a:p>
            <a:r>
              <a:rPr lang="en-US" dirty="0" smtClean="0"/>
              <a:t>Plano ISD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268288" y="1033462"/>
            <a:ext cx="868045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Largest independent firm in the Southwest with seven offices across all major Texas markets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1000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Nationally ranked as a top 100 firm – No. </a:t>
            </a:r>
            <a:r>
              <a:rPr lang="en-US" altLang="en-US" sz="2000" dirty="0" smtClean="0">
                <a:latin typeface="Calibri" pitchFamily="34" charset="0"/>
                <a:ea typeface="MS PGothic" pitchFamily="34" charset="-128"/>
              </a:rPr>
              <a:t>41 </a:t>
            </a:r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by </a:t>
            </a:r>
            <a:r>
              <a:rPr lang="en-US" altLang="en-US" sz="2000" i="1" dirty="0">
                <a:latin typeface="Calibri" pitchFamily="34" charset="0"/>
                <a:ea typeface="MS PGothic" pitchFamily="34" charset="-128"/>
              </a:rPr>
              <a:t>Accounting Today </a:t>
            </a:r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and </a:t>
            </a:r>
            <a:r>
              <a:rPr lang="en-US" altLang="en-US" sz="2000" dirty="0" smtClean="0">
                <a:latin typeface="Calibri" pitchFamily="34" charset="0"/>
                <a:ea typeface="MS PGothic" pitchFamily="34" charset="-128"/>
              </a:rPr>
              <a:t>No</a:t>
            </a:r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. 38 by </a:t>
            </a:r>
            <a:r>
              <a:rPr lang="en-US" altLang="en-US" sz="2000" i="1" dirty="0">
                <a:latin typeface="Calibri" pitchFamily="34" charset="0"/>
                <a:ea typeface="MS PGothic" pitchFamily="34" charset="-128"/>
              </a:rPr>
              <a:t>INSIDE Public Accounting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FY </a:t>
            </a:r>
            <a:r>
              <a:rPr lang="en-US" altLang="en-US" sz="2000" dirty="0" smtClean="0">
                <a:latin typeface="Calibri" pitchFamily="34" charset="0"/>
                <a:ea typeface="MS PGothic" pitchFamily="34" charset="-128"/>
              </a:rPr>
              <a:t>2013 revenues </a:t>
            </a:r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of approximately </a:t>
            </a:r>
            <a:r>
              <a:rPr lang="en-US" altLang="en-US" sz="2000" dirty="0" smtClean="0">
                <a:latin typeface="Calibri" pitchFamily="34" charset="0"/>
                <a:ea typeface="MS PGothic" pitchFamily="34" charset="-128"/>
              </a:rPr>
              <a:t>$83.4 </a:t>
            </a:r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million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More than 60 years of experience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Approximately 450 employees, including 61 partners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Global reach through the Baker Tilly International network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1" b="5424"/>
          <a:stretch>
            <a:fillRect/>
          </a:stretch>
        </p:blipFill>
        <p:spPr bwMode="auto">
          <a:xfrm>
            <a:off x="279401" y="1981200"/>
            <a:ext cx="1592262" cy="103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981200"/>
            <a:ext cx="1524000" cy="102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http://www.austin-chamber.org/images/mn_cham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2" r="15408" b="4311"/>
          <a:stretch>
            <a:fillRect/>
          </a:stretch>
        </p:blipFill>
        <p:spPr bwMode="auto">
          <a:xfrm>
            <a:off x="3603626" y="1981200"/>
            <a:ext cx="1746250" cy="103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http://www.sachamber.org/cwt/external/WCPages/Images/Banners/hd_new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7" r="81119" b="29675"/>
          <a:stretch>
            <a:fillRect/>
          </a:stretch>
        </p:blipFill>
        <p:spPr bwMode="auto">
          <a:xfrm>
            <a:off x="5475288" y="1981200"/>
            <a:ext cx="1735138" cy="102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MOJ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/>
          <a:stretch>
            <a:fillRect/>
          </a:stretch>
        </p:blipFill>
        <p:spPr bwMode="auto">
          <a:xfrm>
            <a:off x="7380288" y="1981200"/>
            <a:ext cx="1597025" cy="101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42938" y="3074987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</a:rPr>
              <a:t>DFW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090738" y="3074987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</a:rPr>
              <a:t>Houston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995738" y="3074987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</a:rPr>
              <a:t>Austin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519738" y="3074987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</a:rPr>
              <a:t>San Antonio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196138" y="3074987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</a:rPr>
              <a:t>Midland / Odessa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791200" cy="762000"/>
          </a:xfrm>
        </p:spPr>
        <p:txBody>
          <a:bodyPr/>
          <a:lstStyle/>
          <a:p>
            <a:r>
              <a:rPr lang="en-US" dirty="0" smtClean="0"/>
              <a:t>About Weaver</a:t>
            </a:r>
          </a:p>
        </p:txBody>
      </p:sp>
    </p:spTree>
    <p:extLst>
      <p:ext uri="{BB962C8B-B14F-4D97-AF65-F5344CB8AC3E}">
        <p14:creationId xmlns:p14="http://schemas.microsoft.com/office/powerpoint/2010/main" val="37775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10683152-FE04-45BB-B140-82E75CBAB90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048501" cy="473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685800"/>
          </a:xfrm>
        </p:spPr>
        <p:txBody>
          <a:bodyPr/>
          <a:lstStyle/>
          <a:p>
            <a:r>
              <a:rPr lang="en-US" dirty="0" smtClean="0"/>
              <a:t>Plano ISD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10683152-FE04-45BB-B140-82E75CBAB90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3" y="1219200"/>
            <a:ext cx="872509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685800"/>
          </a:xfrm>
        </p:spPr>
        <p:txBody>
          <a:bodyPr/>
          <a:lstStyle/>
          <a:p>
            <a:r>
              <a:rPr lang="en-US" dirty="0" smtClean="0"/>
              <a:t>Plano ISD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10683152-FE04-45BB-B140-82E75CBAB90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3160"/>
            <a:ext cx="8558906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1309873"/>
            <a:ext cx="2766060" cy="61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685800"/>
          </a:xfrm>
        </p:spPr>
        <p:txBody>
          <a:bodyPr/>
          <a:lstStyle/>
          <a:p>
            <a:r>
              <a:rPr lang="en-US" dirty="0" smtClean="0"/>
              <a:t>Plano ISD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8" y="2057400"/>
            <a:ext cx="823190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64" y="1247775"/>
            <a:ext cx="7000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685800"/>
          </a:xfrm>
        </p:spPr>
        <p:txBody>
          <a:bodyPr/>
          <a:lstStyle/>
          <a:p>
            <a:r>
              <a:rPr lang="en-US" dirty="0" smtClean="0"/>
              <a:t>John Howard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685800"/>
          </a:xfrm>
        </p:spPr>
        <p:txBody>
          <a:bodyPr/>
          <a:lstStyle/>
          <a:p>
            <a:r>
              <a:rPr lang="en-US" dirty="0" smtClean="0"/>
              <a:t>John Howard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9" y="990599"/>
            <a:ext cx="8177751" cy="484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32" y="1776412"/>
            <a:ext cx="6231694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685800"/>
          </a:xfrm>
        </p:spPr>
        <p:txBody>
          <a:bodyPr/>
          <a:lstStyle/>
          <a:p>
            <a:r>
              <a:rPr lang="en-US" dirty="0" smtClean="0"/>
              <a:t>John Howard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21084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791200" cy="762000"/>
          </a:xfrm>
        </p:spPr>
        <p:txBody>
          <a:bodyPr/>
          <a:lstStyle/>
          <a:p>
            <a:r>
              <a:rPr lang="en-US" dirty="0" smtClean="0"/>
              <a:t>Dallas Chapter-ACFE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239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Student Associate Member</a:t>
            </a:r>
            <a:endParaRPr lang="en-US" sz="2000" dirty="0"/>
          </a:p>
          <a:p>
            <a:pPr lvl="0"/>
            <a:r>
              <a:rPr lang="en-US" sz="2000" dirty="0"/>
              <a:t>Annual dues for </a:t>
            </a:r>
            <a:r>
              <a:rPr lang="en-US" sz="2000" dirty="0" smtClean="0"/>
              <a:t>student membership </a:t>
            </a:r>
            <a:r>
              <a:rPr lang="en-US" sz="2000" dirty="0"/>
              <a:t>are </a:t>
            </a:r>
            <a:r>
              <a:rPr lang="en-US" sz="2000" dirty="0" smtClean="0"/>
              <a:t>$10</a:t>
            </a:r>
            <a:r>
              <a:rPr lang="en-US" sz="2000" dirty="0"/>
              <a:t>, </a:t>
            </a:r>
            <a:r>
              <a:rPr lang="en-US" sz="2000" dirty="0" smtClean="0"/>
              <a:t>and </a:t>
            </a:r>
            <a:r>
              <a:rPr lang="en-US" sz="2000" dirty="0"/>
              <a:t>do not include ACFE dues</a:t>
            </a:r>
            <a:r>
              <a:rPr lang="en-US" sz="2000" dirty="0" smtClean="0"/>
              <a:t>.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Student </a:t>
            </a:r>
            <a:r>
              <a:rPr lang="en-US" sz="2000" b="1" dirty="0"/>
              <a:t>Scholarship Opportunities </a:t>
            </a:r>
            <a:endParaRPr lang="en-US" sz="2000" dirty="0"/>
          </a:p>
          <a:p>
            <a:pPr lvl="0"/>
            <a:r>
              <a:rPr lang="en-US" sz="2000" dirty="0"/>
              <a:t>The ACFE Dallas Chapter is offering four separate </a:t>
            </a:r>
            <a:r>
              <a:rPr lang="en-US" sz="2000" b="1" dirty="0">
                <a:solidFill>
                  <a:srgbClr val="FF0000"/>
                </a:solidFill>
              </a:rPr>
              <a:t>$1,000 scholarships</a:t>
            </a:r>
            <a:r>
              <a:rPr lang="en-US" sz="2000" dirty="0"/>
              <a:t>. </a:t>
            </a:r>
            <a:r>
              <a:rPr lang="en-US" sz="2000" dirty="0" smtClean="0"/>
              <a:t> </a:t>
            </a:r>
            <a:endParaRPr lang="en-US" dirty="0" smtClean="0"/>
          </a:p>
          <a:p>
            <a:pPr marL="457200" lvl="1" indent="0" algn="just">
              <a:buNone/>
            </a:pPr>
            <a:r>
              <a:rPr lang="en-US" dirty="0">
                <a:hlinkClick r:id="rId2"/>
              </a:rPr>
              <a:t>http://www.dallasacfe.org/Student_Center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57200" lvl="1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lvl="1" algn="just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18930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9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791200" cy="762000"/>
          </a:xfrm>
        </p:spPr>
        <p:txBody>
          <a:bodyPr/>
          <a:lstStyle/>
          <a:p>
            <a:r>
              <a:rPr lang="en-US" dirty="0" smtClean="0"/>
              <a:t>Dallas Chapter-ACFE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239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Student Contact :  </a:t>
            </a:r>
          </a:p>
          <a:p>
            <a:r>
              <a:rPr lang="en-US" sz="2000" dirty="0" smtClean="0"/>
              <a:t>Mike </a:t>
            </a:r>
            <a:r>
              <a:rPr lang="en-US" sz="2000" dirty="0"/>
              <a:t>Rogers, </a:t>
            </a:r>
            <a:r>
              <a:rPr lang="en-US" sz="2000" dirty="0" smtClean="0"/>
              <a:t>Director</a:t>
            </a:r>
          </a:p>
          <a:p>
            <a:r>
              <a:rPr lang="en-US" sz="2000" dirty="0" smtClean="0"/>
              <a:t>Email: </a:t>
            </a:r>
            <a:r>
              <a:rPr lang="en-US" sz="2000" dirty="0" smtClean="0">
                <a:hlinkClick r:id="rId2"/>
              </a:rPr>
              <a:t>Miker@plano.gov</a:t>
            </a:r>
            <a:endParaRPr lang="en-US" sz="2000" dirty="0" smtClean="0"/>
          </a:p>
          <a:p>
            <a:endParaRPr lang="en-US" sz="2000" dirty="0"/>
          </a:p>
          <a:p>
            <a:pPr marL="457200" lvl="1" indent="0" algn="just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://www.dallasacfe.org/Student_Center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457200" lvl="1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lvl="1" algn="just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18930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7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524000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Forensic Accountants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04800" y="37973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tx1"/>
                </a:solidFill>
              </a:rPr>
              <a:t>Paul Bustos, CFE, CRMA</a:t>
            </a:r>
            <a:endParaRPr lang="en-US" sz="28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Manager, Forensic &amp; Litigation Services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Tele:       972-448-9251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E-mail:  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Paul.Bustos@Weaver.com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1371600" algn="l"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381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Fraud</a:t>
            </a:r>
          </a:p>
          <a:p>
            <a:endParaRPr lang="en-US" dirty="0" smtClean="0"/>
          </a:p>
          <a:p>
            <a:r>
              <a:rPr lang="en-US" dirty="0" smtClean="0"/>
              <a:t>Forensic Accounting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Local Cases in the News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abustos\AppData\Local\Microsoft\Windows\Temporary Internet Files\Content.IE5\5FEUIJCD\MC9004315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828800"/>
          </a:xfrm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chemeClr val="tx1"/>
                </a:solidFill>
              </a:rPr>
              <a:t>Fraud</a:t>
            </a:r>
            <a:endParaRPr lang="en-US" sz="6600" b="1" dirty="0" smtClean="0">
              <a:solidFill>
                <a:schemeClr val="tx1"/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162800" cy="2743200"/>
          </a:xfrm>
        </p:spPr>
        <p:txBody>
          <a:bodyPr/>
          <a:lstStyle/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00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generic term, embracing all multifarious means which human ingenuity can devise and which are resorted to by individual(s) to get advantage over another by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false suggestions or suppression of truth</a:t>
            </a:r>
            <a:r>
              <a:rPr lang="en-US" dirty="0" smtClean="0"/>
              <a:t>, and includes surprise, trick, cunning, and any unfair way by which another is cheated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791200" cy="381000"/>
          </a:xfrm>
        </p:spPr>
        <p:txBody>
          <a:bodyPr/>
          <a:lstStyle/>
          <a:p>
            <a:r>
              <a:rPr lang="en-US" dirty="0" smtClean="0"/>
              <a:t> Fraud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5791200" cy="381000"/>
          </a:xfrm>
        </p:spPr>
        <p:txBody>
          <a:bodyPr/>
          <a:lstStyle/>
          <a:p>
            <a:pPr eaLnBrk="1" hangingPunct="1"/>
            <a:r>
              <a:rPr lang="en-US" altLang="en-US" sz="5000" dirty="0" smtClean="0"/>
              <a:t>Elements of Fraud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15493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itchFamily="34" charset="0"/>
              </a:rPr>
              <a:t>Misrepresentation</a:t>
            </a:r>
          </a:p>
          <a:p>
            <a:pPr eaLnBrk="1" hangingPunct="1"/>
            <a:endParaRPr lang="en-US" altLang="en-US" dirty="0" smtClean="0">
              <a:cs typeface="Arial" pitchFamily="34" charset="0"/>
            </a:endParaRPr>
          </a:p>
          <a:p>
            <a:pPr eaLnBrk="1" hangingPunct="1"/>
            <a:r>
              <a:rPr lang="en-US" altLang="en-US" i="1" u="sng" dirty="0" smtClean="0">
                <a:cs typeface="Arial" pitchFamily="34" charset="0"/>
              </a:rPr>
              <a:t>Intent</a:t>
            </a:r>
            <a:r>
              <a:rPr lang="en-US" altLang="en-US" dirty="0" smtClean="0">
                <a:cs typeface="Arial" pitchFamily="34" charset="0"/>
              </a:rPr>
              <a:t> to mislead</a:t>
            </a:r>
          </a:p>
          <a:p>
            <a:pPr eaLnBrk="1" hangingPunct="1"/>
            <a:endParaRPr lang="en-US" altLang="en-US" dirty="0" smtClean="0">
              <a:cs typeface="Arial" pitchFamily="34" charset="0"/>
            </a:endParaRPr>
          </a:p>
          <a:p>
            <a:pPr eaLnBrk="1" hangingPunct="1"/>
            <a:r>
              <a:rPr lang="en-US" altLang="en-US" dirty="0" smtClean="0">
                <a:cs typeface="Arial" pitchFamily="34" charset="0"/>
              </a:rPr>
              <a:t>Reliance</a:t>
            </a:r>
          </a:p>
          <a:p>
            <a:pPr eaLnBrk="1" hangingPunct="1"/>
            <a:endParaRPr lang="en-US" altLang="en-US" dirty="0" smtClean="0">
              <a:cs typeface="Arial" pitchFamily="34" charset="0"/>
            </a:endParaRPr>
          </a:p>
          <a:p>
            <a:pPr eaLnBrk="1" hangingPunct="1"/>
            <a:r>
              <a:rPr lang="en-US" altLang="en-US" dirty="0" smtClean="0">
                <a:cs typeface="Arial" pitchFamily="34" charset="0"/>
              </a:rPr>
              <a:t>Detriment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9220" name="Picture 3" descr="fraud-sc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199"/>
            <a:ext cx="3588183" cy="4544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6294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Arial" pitchFamily="34" charset="0"/>
                <a:ea typeface="+mn-ea"/>
                <a:cs typeface="Arial" pitchFamily="34" charset="0"/>
              </a:rPr>
              <a:t>Primary Categories of Fraud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624334"/>
              </p:ext>
            </p:extLst>
          </p:nvPr>
        </p:nvGraphicFramePr>
        <p:xfrm>
          <a:off x="373792" y="1177631"/>
          <a:ext cx="8458199" cy="45720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1692"/>
                <a:gridCol w="2891692"/>
                <a:gridCol w="2674815"/>
              </a:tblGrid>
              <a:tr h="8229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Asset</a:t>
                      </a:r>
                    </a:p>
                    <a:p>
                      <a:pPr algn="ctr"/>
                      <a:r>
                        <a:rPr lang="en-US" sz="2400" dirty="0" smtClean="0"/>
                        <a:t>Misappropriation</a:t>
                      </a:r>
                      <a:endParaRPr lang="en-US" sz="2400" dirty="0"/>
                    </a:p>
                  </a:txBody>
                  <a:tcPr marT="45693" marB="45693">
                    <a:solidFill>
                      <a:srgbClr val="2658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Corruption</a:t>
                      </a:r>
                    </a:p>
                  </a:txBody>
                  <a:tcPr marT="45693" marB="45693" anchor="ctr">
                    <a:solidFill>
                      <a:srgbClr val="2658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Financial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sz="2400" baseline="0" dirty="0" smtClean="0"/>
                        <a:t>Statement Fraud</a:t>
                      </a:r>
                      <a:endParaRPr lang="en-US" sz="2400" dirty="0"/>
                    </a:p>
                  </a:txBody>
                  <a:tcPr marT="45693" marB="45693">
                    <a:solidFill>
                      <a:srgbClr val="265845"/>
                    </a:solidFill>
                  </a:tcPr>
                </a:tc>
              </a:tr>
              <a:tr h="1615384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Theft</a:t>
                      </a:r>
                      <a:r>
                        <a:rPr lang="en-US" sz="2000" baseline="0" dirty="0" smtClean="0"/>
                        <a:t> or misuse of tangible and intangible assets</a:t>
                      </a:r>
                      <a:endParaRPr lang="en-US" sz="2000" dirty="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Utilizing</a:t>
                      </a:r>
                      <a:r>
                        <a:rPr lang="en-US" sz="2000" baseline="0" dirty="0" smtClean="0"/>
                        <a:t> influence in business transactions to obtain a personal benefit</a:t>
                      </a:r>
                      <a:endParaRPr lang="en-US" sz="2000" dirty="0"/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Misstatement or omission</a:t>
                      </a:r>
                      <a:r>
                        <a:rPr lang="en-US" sz="2000" baseline="0" dirty="0" smtClean="0"/>
                        <a:t> of material information in financial statements</a:t>
                      </a:r>
                      <a:endParaRPr lang="en-US" sz="2000" dirty="0"/>
                    </a:p>
                  </a:txBody>
                  <a:tcPr marT="45693" marB="45693"/>
                </a:tc>
              </a:tr>
              <a:tr h="1188664">
                <a:tc>
                  <a:txBody>
                    <a:bodyPr/>
                    <a:lstStyle/>
                    <a:p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Most Common</a:t>
                      </a:r>
                    </a:p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3" marB="45693">
                    <a:solidFill>
                      <a:srgbClr val="26584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Less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Frequent 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693" marB="45693">
                    <a:solidFill>
                      <a:srgbClr val="265845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Most Rare 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693" marB="45693">
                    <a:solidFill>
                      <a:srgbClr val="265845">
                        <a:alpha val="41000"/>
                      </a:srgbClr>
                    </a:solidFill>
                  </a:tcPr>
                </a:tc>
              </a:tr>
              <a:tr h="945047">
                <a:tc>
                  <a:txBody>
                    <a:bodyPr/>
                    <a:lstStyle/>
                    <a:p>
                      <a:pPr algn="ctr"/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3" marB="45693">
                    <a:solidFill>
                      <a:srgbClr val="265845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693" marB="45693">
                    <a:solidFill>
                      <a:srgbClr val="265845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45693" marB="45693">
                    <a:solidFill>
                      <a:srgbClr val="265845"/>
                    </a:solidFill>
                  </a:tcPr>
                </a:tc>
              </a:tr>
            </a:tbl>
          </a:graphicData>
        </a:graphic>
      </p:graphicFrame>
      <p:pic>
        <p:nvPicPr>
          <p:cNvPr id="12313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0013"/>
            <a:ext cx="533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14" name="Group 15"/>
          <p:cNvGrpSpPr>
            <a:grpSpLocks/>
          </p:cNvGrpSpPr>
          <p:nvPr/>
        </p:nvGrpSpPr>
        <p:grpSpPr bwMode="auto">
          <a:xfrm>
            <a:off x="4343400" y="5181600"/>
            <a:ext cx="914400" cy="533400"/>
            <a:chOff x="4267200" y="3429000"/>
            <a:chExt cx="1409700" cy="803668"/>
          </a:xfrm>
        </p:grpSpPr>
        <p:pic>
          <p:nvPicPr>
            <p:cNvPr id="12319" name="Picture 2" descr="C:\Program Files\Microsoft Office\MEDIA\CAGCAT10\j022201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429000"/>
              <a:ext cx="800100" cy="80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0" name="Picture 2" descr="C:\Program Files\Microsoft Office\MEDIA\CAGCAT10\j022201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429000"/>
              <a:ext cx="800100" cy="80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5" name="Group 16"/>
          <p:cNvGrpSpPr>
            <a:grpSpLocks/>
          </p:cNvGrpSpPr>
          <p:nvPr/>
        </p:nvGrpSpPr>
        <p:grpSpPr bwMode="auto">
          <a:xfrm>
            <a:off x="7010400" y="5181600"/>
            <a:ext cx="1295400" cy="533400"/>
            <a:chOff x="6172200" y="3200400"/>
            <a:chExt cx="2019300" cy="803668"/>
          </a:xfrm>
        </p:grpSpPr>
        <p:pic>
          <p:nvPicPr>
            <p:cNvPr id="12316" name="Picture 2" descr="C:\Program Files\Microsoft Office\MEDIA\CAGCAT10\j022201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200400"/>
              <a:ext cx="800100" cy="80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" name="Picture 2" descr="C:\Program Files\Microsoft Office\MEDIA\CAGCAT10\j022201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200400"/>
              <a:ext cx="800100" cy="80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8" name="Picture 2" descr="C:\Program Files\Microsoft Office\MEDIA\CAGCAT10\j022201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200400"/>
              <a:ext cx="800100" cy="80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63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819400" y="76200"/>
            <a:ext cx="6324600" cy="1219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4000" dirty="0" smtClean="0">
                <a:latin typeface="Arial" pitchFamily="34" charset="0"/>
                <a:cs typeface="Arial" pitchFamily="34" charset="0"/>
              </a:rPr>
              <a:t>The Fraud Triangle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438400" y="1676400"/>
            <a:ext cx="3840163" cy="2733675"/>
            <a:chOff x="2438400" y="1305580"/>
            <a:chExt cx="3840480" cy="2733020"/>
          </a:xfrm>
        </p:grpSpPr>
        <p:sp>
          <p:nvSpPr>
            <p:cNvPr id="5" name="Isosceles Triangle 4"/>
            <p:cNvSpPr/>
            <p:nvPr/>
          </p:nvSpPr>
          <p:spPr>
            <a:xfrm>
              <a:off x="2438400" y="1305580"/>
              <a:ext cx="3840480" cy="2723497"/>
            </a:xfrm>
            <a:prstGeom prst="triangle">
              <a:avLst/>
            </a:prstGeom>
            <a:solidFill>
              <a:srgbClr val="F6C1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>
              <a:stCxn id="5" idx="0"/>
            </p:cNvCxnSpPr>
            <p:nvPr/>
          </p:nvCxnSpPr>
          <p:spPr>
            <a:xfrm rot="16200000" flipH="1">
              <a:off x="3410337" y="2254677"/>
              <a:ext cx="1896607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5" idx="2"/>
            </p:cNvCxnSpPr>
            <p:nvPr/>
          </p:nvCxnSpPr>
          <p:spPr>
            <a:xfrm rot="5400000" flipH="1" flipV="1">
              <a:off x="2986266" y="2655909"/>
              <a:ext cx="825302" cy="19210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4"/>
            </p:cNvCxnSpPr>
            <p:nvPr/>
          </p:nvCxnSpPr>
          <p:spPr>
            <a:xfrm rot="5400000" flipH="1">
              <a:off x="4906506" y="2656703"/>
              <a:ext cx="825302" cy="19194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8196384">
              <a:off x="2865739" y="2489522"/>
              <a:ext cx="1650604" cy="308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OPPORTUNTY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3261976">
              <a:off x="4295387" y="2525197"/>
              <a:ext cx="1566488" cy="5239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RATIONALIZATION</a:t>
              </a:r>
              <a:b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CONCEALMENT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9082" y="3514851"/>
              <a:ext cx="2443365" cy="5237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 INCENTIVE/PRESSURE</a:t>
              </a:r>
            </a:p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      INTENT/MOTIVE</a:t>
              </a: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257800" y="1135108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defRPr/>
            </a:pPr>
            <a:r>
              <a:rPr lang="en-US" sz="3200" dirty="0">
                <a:latin typeface="+mn-lt"/>
              </a:rPr>
              <a:t>     </a:t>
            </a:r>
            <a:r>
              <a:rPr lang="en-US" sz="3200" b="1" dirty="0">
                <a:latin typeface="+mn-lt"/>
              </a:rPr>
              <a:t>Rationalization</a:t>
            </a:r>
          </a:p>
          <a:p>
            <a:pPr marL="685800" lvl="1" indent="-2286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Ability to follow through and commit the fraud</a:t>
            </a:r>
          </a:p>
          <a:p>
            <a:pPr marL="685800" lvl="1" indent="-2286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Perpetrator has to make it “okay” internally to perform  the fraudulent act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88611" y="4495800"/>
            <a:ext cx="495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defRPr/>
            </a:pPr>
            <a:r>
              <a:rPr lang="en-US" sz="3200" b="1" dirty="0">
                <a:latin typeface="+mn-lt"/>
              </a:rPr>
              <a:t>Incentive/Pressure</a:t>
            </a:r>
            <a:endParaRPr lang="en-US" sz="4400" b="1" dirty="0">
              <a:latin typeface="+mn-lt"/>
            </a:endParaRPr>
          </a:p>
          <a:p>
            <a:pPr marL="228600" indent="-2286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The more incentive, the easier it is to justify</a:t>
            </a:r>
          </a:p>
          <a:p>
            <a:pPr marL="228600" indent="-2286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Financial or personal problems, financial </a:t>
            </a:r>
          </a:p>
          <a:p>
            <a:pPr marL="225425" eaLnBrk="0" hangingPunct="0">
              <a:spcBef>
                <a:spcPts val="0"/>
              </a:spcBef>
              <a:defRPr/>
            </a:pPr>
            <a:r>
              <a:rPr lang="en-US" sz="2000" dirty="0">
                <a:latin typeface="+mn-lt"/>
              </a:rPr>
              <a:t>pressure, mental instability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04800" y="1187886"/>
            <a:ext cx="3322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defRPr/>
            </a:pPr>
            <a:r>
              <a:rPr lang="en-US" sz="3200" b="1" dirty="0">
                <a:latin typeface="+mn-lt"/>
              </a:rPr>
              <a:t>Opportunity</a:t>
            </a:r>
          </a:p>
          <a:p>
            <a:pPr marL="228600" indent="-2286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The only factor completely controlled/prevented by an organization</a:t>
            </a:r>
          </a:p>
          <a:p>
            <a:pPr marL="228600" indent="-2286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Must gain access to assets/records</a:t>
            </a:r>
          </a:p>
        </p:txBody>
      </p:sp>
    </p:spTree>
    <p:extLst>
      <p:ext uri="{BB962C8B-B14F-4D97-AF65-F5344CB8AC3E}">
        <p14:creationId xmlns:p14="http://schemas.microsoft.com/office/powerpoint/2010/main" val="27603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828800"/>
          </a:xfrm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chemeClr val="tx1"/>
                </a:solidFill>
              </a:rPr>
              <a:t>Forensic Accounting</a:t>
            </a:r>
            <a:endParaRPr lang="en-US" sz="6600" b="1" dirty="0" smtClean="0">
              <a:solidFill>
                <a:schemeClr val="tx1"/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162800" cy="2743200"/>
          </a:xfrm>
        </p:spPr>
        <p:txBody>
          <a:bodyPr/>
          <a:lstStyle/>
          <a:p>
            <a:pPr eaLnBrk="1" hangingPunct="1"/>
            <a:endParaRPr lang="en-US" sz="2800" smtClean="0">
              <a:solidFill>
                <a:schemeClr val="tx1"/>
              </a:solidFill>
            </a:endParaRPr>
          </a:p>
          <a:p>
            <a:pPr eaLnBrk="1" hangingPunct="1"/>
            <a:endParaRPr lang="en-US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 - No Slide Numb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aver General Firm Templat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F3E95719EFD4BA83FFE4E70B5394B" ma:contentTypeVersion="1" ma:contentTypeDescription="Create a new document." ma:contentTypeScope="" ma:versionID="e6ff5a69e34f3fd83b594176f2f4891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0433637-1339-490F-AFA5-99C8275161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0815A66-0AFA-428A-BFEA-64EFB36FC2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97D5F1-95D1-4DCD-A08A-982E212EA832}">
  <ds:schemaRefs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9884</TotalTime>
  <Words>659</Words>
  <Application>Microsoft Office PowerPoint</Application>
  <PresentationFormat>On-screen Show (4:3)</PresentationFormat>
  <Paragraphs>168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Title Page - No Slide Number</vt:lpstr>
      <vt:lpstr>Weaver General Firm Template Presentation</vt:lpstr>
      <vt:lpstr>Forensic Accountants</vt:lpstr>
      <vt:lpstr>About Weaver</vt:lpstr>
      <vt:lpstr>Outline</vt:lpstr>
      <vt:lpstr>Fraud</vt:lpstr>
      <vt:lpstr> Fraud Definition</vt:lpstr>
      <vt:lpstr>Elements of Fraud</vt:lpstr>
      <vt:lpstr>Primary Categories of Fraud</vt:lpstr>
      <vt:lpstr>The Fraud Triangle</vt:lpstr>
      <vt:lpstr>Forensic Accounting</vt:lpstr>
      <vt:lpstr>Forensic Accountant</vt:lpstr>
      <vt:lpstr>Accountancy</vt:lpstr>
      <vt:lpstr>Forensics</vt:lpstr>
      <vt:lpstr>Types of Services</vt:lpstr>
      <vt:lpstr>Types of Services</vt:lpstr>
      <vt:lpstr>Investigatory Process</vt:lpstr>
      <vt:lpstr>FBI Forensic Accountant</vt:lpstr>
      <vt:lpstr>TX State Auditor’s Office</vt:lpstr>
      <vt:lpstr>Local Cases in the News</vt:lpstr>
      <vt:lpstr>Plano ISD</vt:lpstr>
      <vt:lpstr>Plano ISD</vt:lpstr>
      <vt:lpstr>Plano ISD</vt:lpstr>
      <vt:lpstr>Plano ISD</vt:lpstr>
      <vt:lpstr>John Howard</vt:lpstr>
      <vt:lpstr>John Howard</vt:lpstr>
      <vt:lpstr>John Howard</vt:lpstr>
      <vt:lpstr>Dallas Chapter-ACFE</vt:lpstr>
      <vt:lpstr>Dallas Chapter-ACFE</vt:lpstr>
      <vt:lpstr>Forensic Accountants</vt:lpstr>
    </vt:vector>
  </TitlesOfParts>
  <Company>Weaver and Tidwell, L.L.P.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Department 360 Degree Review Process Overview</dc:title>
  <dc:creator>Shonda Tucker</dc:creator>
  <cp:lastModifiedBy>Paul Bustos</cp:lastModifiedBy>
  <cp:revision>814</cp:revision>
  <cp:lastPrinted>2012-10-23T18:18:59Z</cp:lastPrinted>
  <dcterms:created xsi:type="dcterms:W3CDTF">2010-11-11T21:56:47Z</dcterms:created>
  <dcterms:modified xsi:type="dcterms:W3CDTF">2014-09-16T20:40:48Z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0x01010065FF3E95719EFD4BA83FFE4E70B5394B</vt:lpwstr>
  </property>
</Properties>
</file>